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0" r:id="rId12"/>
    <p:sldId id="282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17A"/>
    <a:srgbClr val="C02F5B"/>
    <a:srgbClr val="606065"/>
    <a:srgbClr val="575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833-2CF3-5E41-A4D5-1E626A6365B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49-ABB1-0E41-95E5-080A6669B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8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833-2CF3-5E41-A4D5-1E626A6365B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49-ABB1-0E41-95E5-080A6669B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833-2CF3-5E41-A4D5-1E626A6365B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49-ABB1-0E41-95E5-080A6669B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833-2CF3-5E41-A4D5-1E626A6365B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49-ABB1-0E41-95E5-080A6669B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6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833-2CF3-5E41-A4D5-1E626A6365B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49-ABB1-0E41-95E5-080A6669B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4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833-2CF3-5E41-A4D5-1E626A6365B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49-ABB1-0E41-95E5-080A6669B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3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833-2CF3-5E41-A4D5-1E626A6365B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49-ABB1-0E41-95E5-080A6669B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0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833-2CF3-5E41-A4D5-1E626A6365B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49-ABB1-0E41-95E5-080A6669B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833-2CF3-5E41-A4D5-1E626A6365B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49-ABB1-0E41-95E5-080A6669B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0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833-2CF3-5E41-A4D5-1E626A6365B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49-ABB1-0E41-95E5-080A6669B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3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833-2CF3-5E41-A4D5-1E626A6365B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49-ABB1-0E41-95E5-080A6669B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9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9833-2CF3-5E41-A4D5-1E626A6365B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C8B49-ABB1-0E41-95E5-080A6669B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PT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961" y="4511039"/>
            <a:ext cx="2069012" cy="2129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3440" y="1510546"/>
            <a:ext cx="790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your pronoun?</a:t>
            </a:r>
            <a:endParaRPr lang="en-GB" sz="8000" b="1" dirty="0">
              <a:solidFill>
                <a:srgbClr val="1771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0095"/>
            <a:ext cx="9144000" cy="192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867" y="1739063"/>
            <a:ext cx="6480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n-GB" sz="2800" b="1" dirty="0" smtClean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en-GB" sz="2800" b="1" dirty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the right to be </a:t>
            </a:r>
            <a:r>
              <a:rPr lang="en-GB" sz="2800" b="1" dirty="0" smtClean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called </a:t>
            </a:r>
            <a:r>
              <a:rPr lang="en-GB" sz="2800" b="1" dirty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the pronoun you feel </a:t>
            </a:r>
            <a:r>
              <a:rPr lang="en-GB" sz="2800" b="1" dirty="0" smtClean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</a:t>
            </a:r>
            <a:r>
              <a:rPr lang="en-GB" sz="2800" b="1" dirty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comfortable </a:t>
            </a:r>
            <a:r>
              <a:rPr lang="en-GB" sz="2800" b="1" dirty="0" smtClean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with!</a:t>
            </a:r>
          </a:p>
          <a:p>
            <a:pPr algn="ctr"/>
            <a:endParaRPr lang="en-GB" sz="2800" dirty="0">
              <a:solidFill>
                <a:srgbClr val="1771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</a:t>
            </a:r>
            <a:r>
              <a:rPr lang="en-GB" sz="2800" b="1" dirty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check with </a:t>
            </a:r>
            <a:r>
              <a:rPr lang="en-GB" sz="2800" b="1" dirty="0" smtClean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to ask </a:t>
            </a:r>
            <a:r>
              <a:rPr lang="en-GB" sz="2800" b="1" dirty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their pronoun is </a:t>
            </a:r>
            <a:r>
              <a:rPr lang="en-GB" sz="2800" b="1" dirty="0" smtClean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not assume!</a:t>
            </a:r>
            <a:endParaRPr lang="en-GB" sz="2800" b="1" dirty="0">
              <a:solidFill>
                <a:srgbClr val="1771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400" b="1" dirty="0" smtClean="0">
              <a:solidFill>
                <a:srgbClr val="17717A"/>
              </a:solidFill>
              <a:latin typeface="Verdana"/>
              <a:cs typeface="Verdana"/>
            </a:endParaRPr>
          </a:p>
          <a:p>
            <a:endParaRPr lang="en-US" sz="2400" b="1" dirty="0">
              <a:solidFill>
                <a:srgbClr val="17717A"/>
              </a:solidFill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257" y="391886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Guess what?</a:t>
            </a:r>
            <a:endParaRPr lang="en-GB" sz="6000" b="1" dirty="0">
              <a:solidFill>
                <a:srgbClr val="1771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PT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961" y="4511039"/>
            <a:ext cx="2069012" cy="2129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3440" y="453906"/>
            <a:ext cx="790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</a:t>
            </a:r>
            <a:r>
              <a:rPr lang="en-GB" sz="8000" b="1" i="1" dirty="0" smtClean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en-GB" sz="8000" b="1" dirty="0" smtClean="0">
                <a:solidFill>
                  <a:srgbClr val="177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pronoun?</a:t>
            </a:r>
            <a:endParaRPr lang="en-GB" sz="8000" b="1" dirty="0">
              <a:solidFill>
                <a:srgbClr val="1771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9314" y="3497943"/>
            <a:ext cx="3672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He?</a:t>
            </a:r>
          </a:p>
          <a:p>
            <a:pPr algn="ctr"/>
            <a:r>
              <a:rPr lang="en-GB" sz="4800" b="1" dirty="0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She?</a:t>
            </a:r>
          </a:p>
          <a:p>
            <a:pPr algn="ctr"/>
            <a:r>
              <a:rPr lang="en-GB" sz="4800" b="1" dirty="0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They?</a:t>
            </a:r>
            <a:endParaRPr lang="en-GB" sz="4800" b="1" dirty="0">
              <a:solidFill>
                <a:srgbClr val="C0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0095"/>
            <a:ext cx="9144000" cy="1927905"/>
          </a:xfrm>
          <a:prstGeom prst="rect">
            <a:avLst/>
          </a:prstGeom>
        </p:spPr>
      </p:pic>
      <p:pic>
        <p:nvPicPr>
          <p:cNvPr id="2050" name="Picture 2" descr="http://www.gaylaxymag.com/wp-content/uploads/2014/05/idahot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20889"/>
            <a:ext cx="79819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youthcoalition.org/wp-content/uploads/All-Together-635x1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3269570"/>
            <a:ext cx="60483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2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T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49" y="152400"/>
            <a:ext cx="4178310" cy="4300377"/>
          </a:xfrm>
          <a:prstGeom prst="rect">
            <a:avLst/>
          </a:prstGeom>
        </p:spPr>
      </p:pic>
      <p:pic>
        <p:nvPicPr>
          <p:cNvPr id="2" name="Picture 1" descr="Footer_no gr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9" y="4452777"/>
            <a:ext cx="7559040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0095"/>
            <a:ext cx="9144000" cy="192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1" y="747488"/>
            <a:ext cx="81991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7717A"/>
                </a:solidFill>
                <a:latin typeface="Verdana"/>
                <a:cs typeface="Verdana"/>
              </a:rPr>
              <a:t>Your pronoun is the way in which you refer to yourself, often relating to the way you experience your gender.</a:t>
            </a:r>
          </a:p>
          <a:p>
            <a:endParaRPr lang="en-US" sz="2400" b="1" dirty="0">
              <a:solidFill>
                <a:srgbClr val="17717A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482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0095"/>
            <a:ext cx="9144000" cy="192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" y="331989"/>
            <a:ext cx="8199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7717A"/>
                </a:solidFill>
                <a:latin typeface="Verdana"/>
                <a:cs typeface="Verdana"/>
              </a:rPr>
              <a:t>Common pronouns:</a:t>
            </a:r>
          </a:p>
          <a:p>
            <a:endParaRPr lang="en-US" sz="2400" b="1" dirty="0">
              <a:solidFill>
                <a:srgbClr val="17717A"/>
              </a:solidFill>
              <a:latin typeface="Verdana"/>
              <a:cs typeface="Verdana"/>
            </a:endParaRPr>
          </a:p>
        </p:txBody>
      </p:sp>
      <p:pic>
        <p:nvPicPr>
          <p:cNvPr id="1026" name="Picture 2" descr="http://www.proprofs.com/quiz-school/topic_images/p18nb16ujr18c91g7di9ov021pkc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5" r="23423"/>
          <a:stretch/>
        </p:blipFill>
        <p:spPr bwMode="auto">
          <a:xfrm>
            <a:off x="305342" y="1501094"/>
            <a:ext cx="2392680" cy="39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oprofs.com/quiz-school/topic_images/p18nb16ujr18c91g7di9ov021pkc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6" r="51458"/>
          <a:stretch/>
        </p:blipFill>
        <p:spPr bwMode="auto">
          <a:xfrm>
            <a:off x="5004521" y="1501094"/>
            <a:ext cx="2092600" cy="387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022" y="2512655"/>
            <a:ext cx="143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575C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</a:t>
            </a:r>
          </a:p>
          <a:p>
            <a:r>
              <a:rPr lang="en-GB" sz="4400" b="1" dirty="0" smtClean="0">
                <a:solidFill>
                  <a:srgbClr val="575C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</a:t>
            </a:r>
            <a:endParaRPr lang="en-GB" sz="4400" b="1" dirty="0">
              <a:solidFill>
                <a:srgbClr val="575C5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7121" y="2514617"/>
            <a:ext cx="143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575C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GB" sz="4400" b="1" dirty="0" smtClean="0">
                <a:solidFill>
                  <a:srgbClr val="575C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</a:p>
          <a:p>
            <a:r>
              <a:rPr lang="en-GB" sz="4400" b="1" dirty="0" smtClean="0">
                <a:solidFill>
                  <a:srgbClr val="575C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</a:t>
            </a:r>
            <a:endParaRPr lang="en-GB" sz="4400" b="1" dirty="0">
              <a:solidFill>
                <a:srgbClr val="575C5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0095"/>
            <a:ext cx="9144000" cy="192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" y="331989"/>
            <a:ext cx="81991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7717A"/>
                </a:solidFill>
                <a:latin typeface="Verdana"/>
                <a:cs typeface="Verdana"/>
              </a:rPr>
              <a:t>But what if gender does not look like this?</a:t>
            </a:r>
          </a:p>
          <a:p>
            <a:endParaRPr lang="en-US" sz="2400" b="1" dirty="0">
              <a:solidFill>
                <a:srgbClr val="17717A"/>
              </a:solidFill>
              <a:latin typeface="Verdana"/>
              <a:cs typeface="Verdana"/>
            </a:endParaRPr>
          </a:p>
        </p:txBody>
      </p:sp>
      <p:pic>
        <p:nvPicPr>
          <p:cNvPr id="1026" name="Picture 2" descr="http://www.proprofs.com/quiz-school/topic_images/p18nb16ujr18c91g7di9ov021pkc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5" r="23423"/>
          <a:stretch/>
        </p:blipFill>
        <p:spPr bwMode="auto">
          <a:xfrm>
            <a:off x="1757364" y="2342019"/>
            <a:ext cx="1390678" cy="2270816"/>
          </a:xfrm>
          <a:prstGeom prst="rect">
            <a:avLst/>
          </a:prstGeom>
          <a:noFill/>
          <a:ln w="38100">
            <a:solidFill>
              <a:srgbClr val="1771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oprofs.com/quiz-school/topic_images/p18nb16ujr18c91g7di9ov021pkc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6" r="51458"/>
          <a:stretch/>
        </p:blipFill>
        <p:spPr bwMode="auto">
          <a:xfrm>
            <a:off x="6315161" y="2342019"/>
            <a:ext cx="1227806" cy="2270816"/>
          </a:xfrm>
          <a:prstGeom prst="rect">
            <a:avLst/>
          </a:prstGeom>
          <a:noFill/>
          <a:ln w="38100">
            <a:solidFill>
              <a:srgbClr val="1771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479"/>
            <a:ext cx="9144000" cy="192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" y="331989"/>
            <a:ext cx="81991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7717A"/>
                </a:solidFill>
                <a:latin typeface="Verdana"/>
                <a:cs typeface="Verdana"/>
              </a:rPr>
              <a:t>W</a:t>
            </a:r>
            <a:r>
              <a:rPr lang="en-US" sz="4000" b="1" dirty="0" smtClean="0">
                <a:solidFill>
                  <a:srgbClr val="17717A"/>
                </a:solidFill>
                <a:latin typeface="Verdana"/>
                <a:cs typeface="Verdana"/>
              </a:rPr>
              <a:t>hat if gender looks more like this?</a:t>
            </a:r>
          </a:p>
          <a:p>
            <a:endParaRPr lang="en-US" sz="2400" b="1" dirty="0">
              <a:solidFill>
                <a:srgbClr val="17717A"/>
              </a:solidFill>
              <a:latin typeface="Verdana"/>
              <a:cs typeface="Verdana"/>
            </a:endParaRPr>
          </a:p>
        </p:txBody>
      </p:sp>
      <p:pic>
        <p:nvPicPr>
          <p:cNvPr id="1026" name="Picture 2" descr="http://www.proprofs.com/quiz-school/topic_images/p18nb16ujr18c91g7di9ov021pkc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5" r="23423"/>
          <a:stretch/>
        </p:blipFill>
        <p:spPr bwMode="auto">
          <a:xfrm>
            <a:off x="873444" y="2530854"/>
            <a:ext cx="1076320" cy="1757507"/>
          </a:xfrm>
          <a:prstGeom prst="rect">
            <a:avLst/>
          </a:prstGeom>
          <a:noFill/>
          <a:ln w="38100">
            <a:solidFill>
              <a:srgbClr val="1771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oprofs.com/quiz-school/topic_images/p18nb16ujr18c91g7di9ov021pkc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6" r="51458"/>
          <a:stretch/>
        </p:blipFill>
        <p:spPr bwMode="auto">
          <a:xfrm>
            <a:off x="7573300" y="2545389"/>
            <a:ext cx="942407" cy="1742973"/>
          </a:xfrm>
          <a:prstGeom prst="rect">
            <a:avLst/>
          </a:prstGeom>
          <a:noFill/>
          <a:ln w="38100">
            <a:solidFill>
              <a:srgbClr val="1771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stCxn id="1026" idx="3"/>
            <a:endCxn id="1028" idx="1"/>
          </p:cNvCxnSpPr>
          <p:nvPr/>
        </p:nvCxnSpPr>
        <p:spPr>
          <a:xfrm>
            <a:off x="1949764" y="3409608"/>
            <a:ext cx="5623536" cy="7268"/>
          </a:xfrm>
          <a:prstGeom prst="line">
            <a:avLst/>
          </a:prstGeom>
          <a:ln>
            <a:solidFill>
              <a:srgbClr val="1771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s-media-cache-ak0.pinimg.com/236x/7e/af/cd/7eafcdd8827af2414e6ac0f6540960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84" y="2508675"/>
            <a:ext cx="3559373" cy="1779687"/>
          </a:xfrm>
          <a:prstGeom prst="rect">
            <a:avLst/>
          </a:prstGeom>
          <a:noFill/>
          <a:ln w="38100">
            <a:solidFill>
              <a:srgbClr val="1771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479"/>
            <a:ext cx="9144000" cy="192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" y="331989"/>
            <a:ext cx="8199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7717A"/>
                </a:solidFill>
                <a:latin typeface="Verdana"/>
                <a:cs typeface="Verdana"/>
              </a:rPr>
              <a:t>Or this?</a:t>
            </a:r>
          </a:p>
          <a:p>
            <a:endParaRPr lang="en-US" sz="2400" b="1" dirty="0">
              <a:solidFill>
                <a:srgbClr val="17717A"/>
              </a:solidFill>
              <a:latin typeface="Verdana"/>
              <a:cs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5" y="1027010"/>
            <a:ext cx="7735569" cy="422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9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479"/>
            <a:ext cx="9144000" cy="192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" y="331989"/>
            <a:ext cx="8199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7717A"/>
                </a:solidFill>
                <a:latin typeface="Verdana"/>
                <a:cs typeface="Verdana"/>
              </a:rPr>
              <a:t>Your gender identity exists within your brain and may or may not “match” with your biological sex:</a:t>
            </a:r>
          </a:p>
          <a:p>
            <a:endParaRPr lang="en-US" sz="2400" b="1" dirty="0">
              <a:solidFill>
                <a:srgbClr val="17717A"/>
              </a:solidFill>
              <a:latin typeface="Verdana"/>
              <a:cs typeface="Verdana"/>
            </a:endParaRPr>
          </a:p>
        </p:txBody>
      </p:sp>
      <p:pic>
        <p:nvPicPr>
          <p:cNvPr id="5122" name="Picture 2" descr="http://www.clipartlord.com/wp-content/uploads/2013/12/brain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35" y="2421183"/>
            <a:ext cx="2627313" cy="252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clipartbest.com/cliparts/9Tp/edE/9TpedEEn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57" y="1981795"/>
            <a:ext cx="2747234" cy="33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1594" y="3832816"/>
            <a:ext cx="518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sz="6000" b="1" dirty="0">
              <a:solidFill>
                <a:srgbClr val="C0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479"/>
            <a:ext cx="9144000" cy="192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" y="331989"/>
            <a:ext cx="890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7717A"/>
                </a:solidFill>
                <a:latin typeface="Verdana"/>
                <a:cs typeface="Verdana"/>
              </a:rPr>
              <a:t>Some words that a person might use to describe their gender identity: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1080" y="188350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Woman</a:t>
            </a:r>
            <a:endParaRPr lang="en-GB" sz="3600" dirty="0">
              <a:solidFill>
                <a:srgbClr val="C0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100" y="4187406"/>
            <a:ext cx="135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</a:t>
            </a:r>
            <a:endParaRPr lang="en-GB" sz="3600" dirty="0">
              <a:solidFill>
                <a:srgbClr val="C0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2793235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Gender Fluid</a:t>
            </a:r>
            <a:br>
              <a:rPr lang="en-GB" sz="3600" dirty="0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solidFill>
                  <a:srgbClr val="6060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Feeling like your gender varies over time</a:t>
            </a:r>
            <a:endParaRPr lang="en-GB" dirty="0">
              <a:solidFill>
                <a:srgbClr val="6060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110335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Agender</a:t>
            </a:r>
            <a:r>
              <a:rPr lang="en-GB" sz="3600" dirty="0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600" dirty="0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solidFill>
                  <a:srgbClr val="6060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Feeling like you have no gender</a:t>
            </a:r>
            <a:endParaRPr lang="en-GB" dirty="0">
              <a:solidFill>
                <a:srgbClr val="6060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9680" y="1454927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Binary</a:t>
            </a:r>
            <a:br>
              <a:rPr lang="en-GB" sz="3600" dirty="0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solidFill>
                  <a:srgbClr val="6060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Feeling like you are not exclusively “man” or “woman”</a:t>
            </a:r>
            <a:endParaRPr lang="en-GB" dirty="0">
              <a:solidFill>
                <a:srgbClr val="6060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0095"/>
            <a:ext cx="9144000" cy="192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" y="747488"/>
            <a:ext cx="85191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7717A"/>
                </a:solidFill>
                <a:latin typeface="Verdana"/>
                <a:cs typeface="Verdana"/>
              </a:rPr>
              <a:t>If you experience gender in a variant way, you may prefer neutral pronouns:</a:t>
            </a:r>
          </a:p>
          <a:p>
            <a:endParaRPr lang="en-US" sz="2400" b="1" dirty="0">
              <a:solidFill>
                <a:srgbClr val="17717A"/>
              </a:solidFill>
              <a:latin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3561" y="3623621"/>
            <a:ext cx="560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They/them</a:t>
            </a:r>
            <a:endParaRPr lang="en-GB" sz="5400" b="1" dirty="0">
              <a:solidFill>
                <a:srgbClr val="C0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157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Verge Media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HARDING</dc:creator>
  <cp:lastModifiedBy>Rachel</cp:lastModifiedBy>
  <cp:revision>30</cp:revision>
  <dcterms:created xsi:type="dcterms:W3CDTF">2015-10-16T09:44:49Z</dcterms:created>
  <dcterms:modified xsi:type="dcterms:W3CDTF">2016-05-13T09:48:59Z</dcterms:modified>
</cp:coreProperties>
</file>